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3"/>
  </p:notesMasterIdLst>
  <p:sldIdLst>
    <p:sldId id="306" r:id="rId2"/>
    <p:sldId id="257" r:id="rId3"/>
    <p:sldId id="259" r:id="rId4"/>
    <p:sldId id="258" r:id="rId5"/>
    <p:sldId id="260" r:id="rId6"/>
    <p:sldId id="262" r:id="rId7"/>
    <p:sldId id="263" r:id="rId8"/>
    <p:sldId id="264" r:id="rId9"/>
    <p:sldId id="265" r:id="rId10"/>
    <p:sldId id="271" r:id="rId11"/>
    <p:sldId id="266" r:id="rId12"/>
    <p:sldId id="267" r:id="rId13"/>
    <p:sldId id="307" r:id="rId14"/>
    <p:sldId id="268" r:id="rId15"/>
    <p:sldId id="256" r:id="rId16"/>
    <p:sldId id="293" r:id="rId17"/>
    <p:sldId id="308" r:id="rId18"/>
    <p:sldId id="269" r:id="rId19"/>
    <p:sldId id="289" r:id="rId20"/>
    <p:sldId id="270" r:id="rId21"/>
    <p:sldId id="272" r:id="rId22"/>
    <p:sldId id="273" r:id="rId23"/>
    <p:sldId id="274" r:id="rId24"/>
    <p:sldId id="311" r:id="rId25"/>
    <p:sldId id="312" r:id="rId26"/>
    <p:sldId id="275" r:id="rId27"/>
    <p:sldId id="276" r:id="rId28"/>
    <p:sldId id="277" r:id="rId29"/>
    <p:sldId id="281" r:id="rId30"/>
    <p:sldId id="282" r:id="rId31"/>
    <p:sldId id="283" r:id="rId32"/>
    <p:sldId id="284" r:id="rId33"/>
    <p:sldId id="285" r:id="rId34"/>
    <p:sldId id="286" r:id="rId35"/>
    <p:sldId id="290" r:id="rId36"/>
    <p:sldId id="291" r:id="rId37"/>
    <p:sldId id="287" r:id="rId38"/>
    <p:sldId id="288" r:id="rId39"/>
    <p:sldId id="292" r:id="rId40"/>
    <p:sldId id="294" r:id="rId41"/>
    <p:sldId id="295" r:id="rId42"/>
    <p:sldId id="296" r:id="rId43"/>
    <p:sldId id="297" r:id="rId44"/>
    <p:sldId id="298" r:id="rId45"/>
    <p:sldId id="299" r:id="rId46"/>
    <p:sldId id="304" r:id="rId47"/>
    <p:sldId id="305" r:id="rId48"/>
    <p:sldId id="302" r:id="rId49"/>
    <p:sldId id="300" r:id="rId50"/>
    <p:sldId id="301" r:id="rId51"/>
    <p:sldId id="30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p:scale>
          <a:sx n="90" d="100"/>
          <a:sy n="90" d="100"/>
        </p:scale>
        <p:origin x="-1338" y="-10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46C41-B86E-4C7D-8FF6-F885DD2C5084}" type="datetimeFigureOut">
              <a:rPr lang="en-GB" smtClean="0"/>
              <a:t>24/04/2015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E2BE2-8F08-4FA0-BFFF-1844038528DB}" type="slidenum">
              <a:rPr lang="en-GB" smtClean="0"/>
              <a:t>‹#›</a:t>
            </a:fld>
            <a:endParaRPr lang="en-GB"/>
          </a:p>
        </p:txBody>
      </p:sp>
    </p:spTree>
    <p:extLst>
      <p:ext uri="{BB962C8B-B14F-4D97-AF65-F5344CB8AC3E}">
        <p14:creationId xmlns:p14="http://schemas.microsoft.com/office/powerpoint/2010/main" val="319728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636" y="3344962"/>
            <a:ext cx="3694559" cy="167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3"/>
          <a:stretch>
            <a:fillRect/>
          </a:stretch>
        </p:blipFill>
        <p:spPr>
          <a:xfrm>
            <a:off x="5043636" y="1117486"/>
            <a:ext cx="3841246" cy="1512168"/>
          </a:xfrm>
          <a:prstGeom prst="rect">
            <a:avLst/>
          </a:prstGeom>
        </p:spPr>
      </p:pic>
      <p:sp>
        <p:nvSpPr>
          <p:cNvPr id="10" name="TextBox 9"/>
          <p:cNvSpPr txBox="1"/>
          <p:nvPr/>
        </p:nvSpPr>
        <p:spPr>
          <a:xfrm>
            <a:off x="251520" y="332656"/>
            <a:ext cx="3413893" cy="1569660"/>
          </a:xfrm>
          <a:prstGeom prst="rect">
            <a:avLst/>
          </a:prstGeom>
          <a:noFill/>
        </p:spPr>
        <p:txBody>
          <a:bodyPr wrap="square" rtlCol="0">
            <a:spAutoFit/>
          </a:bodyPr>
          <a:lstStyle/>
          <a:p>
            <a:r>
              <a:rPr lang="en-GB" sz="3200" dirty="0" smtClean="0">
                <a:latin typeface="+mj-lt"/>
                <a:cs typeface="Kokila" panose="020B0604020202020204" pitchFamily="34" charset="0"/>
              </a:rPr>
              <a:t>How to invoice using</a:t>
            </a:r>
            <a:r>
              <a:rPr lang="en-GB" sz="3200" baseline="0" dirty="0" smtClean="0">
                <a:latin typeface="+mj-lt"/>
                <a:cs typeface="Kokila" panose="020B0604020202020204" pitchFamily="34" charset="0"/>
              </a:rPr>
              <a:t> the Tungsten Web Portal</a:t>
            </a:r>
            <a:endParaRPr lang="en-GB" sz="3200" dirty="0">
              <a:latin typeface="+mj-lt"/>
              <a:cs typeface="Kokila" panose="020B0604020202020204"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8840"/>
            <a:ext cx="4644008" cy="305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043636" y="2852936"/>
            <a:ext cx="3019737" cy="369332"/>
          </a:xfrm>
          <a:prstGeom prst="rect">
            <a:avLst/>
          </a:prstGeom>
          <a:noFill/>
        </p:spPr>
        <p:txBody>
          <a:bodyPr wrap="none" rtlCol="0">
            <a:spAutoFit/>
          </a:bodyPr>
          <a:lstStyle/>
          <a:p>
            <a:r>
              <a:rPr lang="en-GB" dirty="0" smtClean="0"/>
              <a:t>See your invoices sooner on….</a:t>
            </a:r>
            <a:endParaRPr lang="en-GB" dirty="0"/>
          </a:p>
        </p:txBody>
      </p:sp>
      <p:sp>
        <p:nvSpPr>
          <p:cNvPr id="13" name="TextBox 12"/>
          <p:cNvSpPr txBox="1"/>
          <p:nvPr/>
        </p:nvSpPr>
        <p:spPr>
          <a:xfrm>
            <a:off x="4886247" y="332656"/>
            <a:ext cx="4128631" cy="646331"/>
          </a:xfrm>
          <a:prstGeom prst="rect">
            <a:avLst/>
          </a:prstGeom>
          <a:noFill/>
        </p:spPr>
        <p:txBody>
          <a:bodyPr wrap="none" rtlCol="0">
            <a:spAutoFit/>
          </a:bodyPr>
          <a:lstStyle/>
          <a:p>
            <a:r>
              <a:rPr lang="en-GB" dirty="0" smtClean="0"/>
              <a:t>Find all our information at:</a:t>
            </a:r>
          </a:p>
          <a:p>
            <a:r>
              <a:rPr lang="en-GB" sz="1600" dirty="0" smtClean="0">
                <a:solidFill>
                  <a:schemeClr val="tx2"/>
                </a:solidFill>
              </a:rPr>
              <a:t>http://www.tungsten-network.com/caterpillar</a:t>
            </a:r>
            <a:r>
              <a:rPr lang="en-GB" dirty="0" smtClean="0"/>
              <a:t>/</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29" y="5268416"/>
            <a:ext cx="3562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369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6F81F7-7145-454C-9444-36FD29C6BA2A}" type="datetimeFigureOut">
              <a:rPr lang="en-GB" smtClean="0"/>
              <a:t>24/04/2015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Caterpillar: Confidential Green</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95048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6F81F7-7145-454C-9444-36FD29C6BA2A}" type="datetimeFigureOut">
              <a:rPr lang="en-GB" smtClean="0"/>
              <a:t>24/04/2015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Caterpillar: Confidential Green</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241394991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6F81F7-7145-454C-9444-36FD29C6BA2A}" type="datetimeFigureOut">
              <a:rPr lang="en-GB" smtClean="0"/>
              <a:t>24/04/2015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66420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4996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0445003"/>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2265268552"/>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449695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36F81F7-7145-454C-9444-36FD29C6BA2A}" type="datetimeFigureOut">
              <a:rPr lang="en-GB" smtClean="0"/>
              <a:t>24/04/2015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62644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36F81F7-7145-454C-9444-36FD29C6BA2A}" type="datetimeFigureOut">
              <a:rPr lang="en-GB" smtClean="0"/>
              <a:t>24/04/2015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Caterpillar: Confidential Green</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74596144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6F81F7-7145-454C-9444-36FD29C6BA2A}" type="datetimeFigureOut">
              <a:rPr lang="en-GB" smtClean="0"/>
              <a:t>24/04/2015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Caterpillar: Confidential Green</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323750917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36F81F7-7145-454C-9444-36FD29C6BA2A}" type="datetimeFigureOut">
              <a:rPr lang="en-GB" smtClean="0"/>
              <a:t>24/04/2015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Caterpillar: Confidential Green</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E557D2-A363-45D5-AF60-3C0812D2EA20}" type="slidenum">
              <a:rPr lang="en-GB" smtClean="0"/>
              <a:t>‹#›</a:t>
            </a:fld>
            <a:endParaRPr lang="en-GB"/>
          </a:p>
        </p:txBody>
      </p:sp>
    </p:spTree>
    <p:extLst>
      <p:ext uri="{BB962C8B-B14F-4D97-AF65-F5344CB8AC3E}">
        <p14:creationId xmlns:p14="http://schemas.microsoft.com/office/powerpoint/2010/main" val="118363981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2785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2223" y="6278563"/>
            <a:ext cx="2701777"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0361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mailto:E-invoicing@cat.com"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5.w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mailto:e-invoicing@cat.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60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Change the ‘ship </a:t>
            </a:r>
            <a:r>
              <a:rPr lang="en-GB" sz="2400" dirty="0" smtClean="0"/>
              <a:t>to’ </a:t>
            </a:r>
            <a:r>
              <a:rPr lang="en-GB" sz="2400" dirty="0"/>
              <a:t>address for the </a:t>
            </a:r>
            <a:r>
              <a:rPr lang="en-GB" sz="2400" dirty="0" smtClean="0"/>
              <a:t>invoice (required)</a:t>
            </a:r>
            <a:endParaRPr lang="en-GB" sz="2400" dirty="0"/>
          </a:p>
        </p:txBody>
      </p:sp>
      <p:sp>
        <p:nvSpPr>
          <p:cNvPr id="6" name="TextBox 5"/>
          <p:cNvSpPr txBox="1"/>
          <p:nvPr/>
        </p:nvSpPr>
        <p:spPr>
          <a:xfrm>
            <a:off x="537721" y="1124744"/>
            <a:ext cx="2351202"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In the ‘Who you are invoicing’ section click on the box beside ‘Click here if ship to details are different..’</a:t>
            </a:r>
            <a:endParaRPr lang="en-GB"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052736"/>
            <a:ext cx="4343844" cy="488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7721" y="3685611"/>
            <a:ext cx="235120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A new section to enter the ‘ship to’ address is revealed. </a:t>
            </a:r>
            <a:endParaRPr lang="en-GB" dirty="0"/>
          </a:p>
        </p:txBody>
      </p:sp>
      <p:sp>
        <p:nvSpPr>
          <p:cNvPr id="2" name="TextBox 1"/>
          <p:cNvSpPr txBox="1"/>
          <p:nvPr/>
        </p:nvSpPr>
        <p:spPr>
          <a:xfrm>
            <a:off x="200696" y="4986519"/>
            <a:ext cx="3025251" cy="784830"/>
          </a:xfrm>
          <a:prstGeom prst="rect">
            <a:avLst/>
          </a:prstGeom>
          <a:noFill/>
        </p:spPr>
        <p:txBody>
          <a:bodyPr wrap="square" rtlCol="0">
            <a:spAutoFit/>
          </a:bodyPr>
          <a:lstStyle/>
          <a:p>
            <a:r>
              <a:rPr lang="en-GB" sz="1500" dirty="0" smtClean="0">
                <a:solidFill>
                  <a:schemeClr val="tx1">
                    <a:lumMod val="50000"/>
                    <a:lumOff val="50000"/>
                  </a:schemeClr>
                </a:solidFill>
              </a:rPr>
              <a:t>The ship to address will be incorrect if you do not provide it for each invoice</a:t>
            </a:r>
            <a:endParaRPr lang="en-GB" sz="1500" dirty="0">
              <a:solidFill>
                <a:schemeClr val="tx1">
                  <a:lumMod val="50000"/>
                  <a:lumOff val="50000"/>
                </a:schemeClr>
              </a:solidFill>
            </a:endParaRPr>
          </a:p>
        </p:txBody>
      </p:sp>
      <p:cxnSp>
        <p:nvCxnSpPr>
          <p:cNvPr id="8" name="Straight Arrow Connector 7"/>
          <p:cNvCxnSpPr>
            <a:stCxn id="6" idx="3"/>
          </p:cNvCxnSpPr>
          <p:nvPr/>
        </p:nvCxnSpPr>
        <p:spPr>
          <a:xfrm>
            <a:off x="2888923" y="1863408"/>
            <a:ext cx="2043117" cy="341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677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Change the ‘ship to’ address for the invoice (required)</a:t>
            </a:r>
          </a:p>
        </p:txBody>
      </p:sp>
      <p:sp>
        <p:nvSpPr>
          <p:cNvPr id="7" name="TextBox 6"/>
          <p:cNvSpPr txBox="1"/>
          <p:nvPr/>
        </p:nvSpPr>
        <p:spPr>
          <a:xfrm>
            <a:off x="366798" y="4347424"/>
            <a:ext cx="2351202"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A ‘Ship from addresses’ window will appear. Click on  the Add button</a:t>
            </a:r>
            <a:endParaRPr lang="en-GB" dirty="0"/>
          </a:p>
        </p:txBody>
      </p:sp>
      <p:sp>
        <p:nvSpPr>
          <p:cNvPr id="8" name="TextBox 7"/>
          <p:cNvSpPr txBox="1"/>
          <p:nvPr/>
        </p:nvSpPr>
        <p:spPr>
          <a:xfrm>
            <a:off x="336217" y="1196752"/>
            <a:ext cx="235120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icon to the right hand side of the ‘Company name’ box</a:t>
            </a:r>
            <a:endParaRPr lang="en-GB"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012591"/>
            <a:ext cx="4176464" cy="289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581128"/>
            <a:ext cx="4464496" cy="158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 idx="3"/>
          </p:cNvCxnSpPr>
          <p:nvPr/>
        </p:nvCxnSpPr>
        <p:spPr>
          <a:xfrm>
            <a:off x="2687419" y="1658417"/>
            <a:ext cx="2388637" cy="105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a:off x="2718000" y="4947589"/>
            <a:ext cx="629864" cy="901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29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Save ‘ship </a:t>
            </a:r>
            <a:r>
              <a:rPr lang="en-GB" sz="2400" dirty="0" smtClean="0"/>
              <a:t>to’ </a:t>
            </a:r>
            <a:r>
              <a:rPr lang="en-GB" sz="2400" dirty="0"/>
              <a:t>addresses for future invoices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37" y="1196752"/>
            <a:ext cx="3481983" cy="450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11960" y="1148785"/>
            <a:ext cx="396044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required information into each box and click on the Save button. This address is now saved for future invoices.</a:t>
            </a:r>
            <a:endParaRPr lang="en-GB" dirty="0"/>
          </a:p>
        </p:txBody>
      </p:sp>
      <p:sp>
        <p:nvSpPr>
          <p:cNvPr id="7" name="TextBox 6"/>
          <p:cNvSpPr txBox="1"/>
          <p:nvPr/>
        </p:nvSpPr>
        <p:spPr>
          <a:xfrm>
            <a:off x="5517633" y="2496495"/>
            <a:ext cx="280255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blue icon under ‘select’ to choose from the list of saved addresses</a:t>
            </a:r>
            <a:endParaRPr lang="en-GB" dirty="0"/>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067" y="3811669"/>
            <a:ext cx="4108225" cy="228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6" idx="1"/>
          </p:cNvCxnSpPr>
          <p:nvPr/>
        </p:nvCxnSpPr>
        <p:spPr>
          <a:xfrm flipH="1">
            <a:off x="899592" y="1610450"/>
            <a:ext cx="3312368" cy="3618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4499992" y="2958160"/>
            <a:ext cx="1017641" cy="1707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67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Ship to addresses</a:t>
            </a:r>
            <a:endParaRPr lang="en-GB"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393809848"/>
              </p:ext>
            </p:extLst>
          </p:nvPr>
        </p:nvGraphicFramePr>
        <p:xfrm>
          <a:off x="5364088" y="2585467"/>
          <a:ext cx="914400" cy="771525"/>
        </p:xfrm>
        <a:graphic>
          <a:graphicData uri="http://schemas.openxmlformats.org/presentationml/2006/ole">
            <mc:AlternateContent xmlns:mc="http://schemas.openxmlformats.org/markup-compatibility/2006">
              <mc:Choice xmlns:v="urn:schemas-microsoft-com:vml" Requires="v">
                <p:oleObj spid="_x0000_s923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5364088" y="2585467"/>
                        <a:ext cx="914400" cy="771525"/>
                      </a:xfrm>
                      <a:prstGeom prst="rect">
                        <a:avLst/>
                      </a:prstGeom>
                    </p:spPr>
                  </p:pic>
                </p:oleObj>
              </mc:Fallback>
            </mc:AlternateContent>
          </a:graphicData>
        </a:graphic>
      </p:graphicFrame>
      <p:sp>
        <p:nvSpPr>
          <p:cNvPr id="7" name="TextBox 6"/>
          <p:cNvSpPr txBox="1"/>
          <p:nvPr/>
        </p:nvSpPr>
        <p:spPr>
          <a:xfrm>
            <a:off x="1592175" y="1340768"/>
            <a:ext cx="2802552"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This file contains the most used ship to address for  </a:t>
            </a:r>
            <a:r>
              <a:rPr lang="en-GB" dirty="0" err="1" smtClean="0"/>
              <a:t>Gosselies</a:t>
            </a:r>
            <a:r>
              <a:rPr lang="en-GB" dirty="0" smtClean="0"/>
              <a:t>, </a:t>
            </a:r>
            <a:r>
              <a:rPr lang="en-GB" dirty="0" err="1" smtClean="0"/>
              <a:t>Grimbergen</a:t>
            </a:r>
            <a:r>
              <a:rPr lang="en-GB" dirty="0" smtClean="0"/>
              <a:t> and Grenoble.</a:t>
            </a:r>
            <a:endParaRPr lang="en-GB" dirty="0"/>
          </a:p>
        </p:txBody>
      </p:sp>
      <p:sp>
        <p:nvSpPr>
          <p:cNvPr id="8" name="TextBox 7"/>
          <p:cNvSpPr txBox="1"/>
          <p:nvPr/>
        </p:nvSpPr>
        <p:spPr>
          <a:xfrm>
            <a:off x="1620261" y="2996952"/>
            <a:ext cx="2802552"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Following the previous steps you should save the ship to addresses for future use. </a:t>
            </a:r>
            <a:endParaRPr lang="en-GB" dirty="0"/>
          </a:p>
        </p:txBody>
      </p:sp>
      <p:cxnSp>
        <p:nvCxnSpPr>
          <p:cNvPr id="9" name="Straight Arrow Connector 8"/>
          <p:cNvCxnSpPr>
            <a:stCxn id="7" idx="3"/>
          </p:cNvCxnSpPr>
          <p:nvPr/>
        </p:nvCxnSpPr>
        <p:spPr>
          <a:xfrm>
            <a:off x="4394727" y="1940933"/>
            <a:ext cx="969361" cy="695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270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Enter a delivery note for the whole invoice</a:t>
            </a:r>
            <a:endParaRPr lang="en-GB"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98" y="1052736"/>
            <a:ext cx="4180878" cy="492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87" y="4581128"/>
            <a:ext cx="4483224" cy="126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4008" y="1085571"/>
            <a:ext cx="39604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highlighted text ‘Click here for additional header fields… ‘</a:t>
            </a:r>
            <a:endParaRPr lang="en-GB" dirty="0"/>
          </a:p>
        </p:txBody>
      </p:sp>
      <p:sp>
        <p:nvSpPr>
          <p:cNvPr id="6" name="TextBox 5"/>
          <p:cNvSpPr txBox="1"/>
          <p:nvPr/>
        </p:nvSpPr>
        <p:spPr>
          <a:xfrm>
            <a:off x="4651117" y="3054803"/>
            <a:ext cx="396044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shipping reference (exactly the same as on the ASN) into the ‘Delivery note number’  box</a:t>
            </a:r>
            <a:endParaRPr lang="en-GB" dirty="0"/>
          </a:p>
        </p:txBody>
      </p:sp>
      <p:cxnSp>
        <p:nvCxnSpPr>
          <p:cNvPr id="7" name="Straight Arrow Connector 6"/>
          <p:cNvCxnSpPr>
            <a:stCxn id="5" idx="1"/>
          </p:cNvCxnSpPr>
          <p:nvPr/>
        </p:nvCxnSpPr>
        <p:spPr>
          <a:xfrm flipH="1">
            <a:off x="2265537" y="1408737"/>
            <a:ext cx="2378471" cy="418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flipH="1">
            <a:off x="5724128" y="3978133"/>
            <a:ext cx="907209" cy="1035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677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132855"/>
            <a:ext cx="6984776" cy="374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txBox="1">
            <a:spLocks/>
          </p:cNvSpPr>
          <p:nvPr/>
        </p:nvSpPr>
        <p:spPr>
          <a:xfrm>
            <a:off x="457200" y="274638"/>
            <a:ext cx="822960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Choose your invoice currency</a:t>
            </a:r>
            <a:endParaRPr lang="en-GB" sz="2400" dirty="0"/>
          </a:p>
        </p:txBody>
      </p:sp>
      <p:sp>
        <p:nvSpPr>
          <p:cNvPr id="7" name="TextBox 6"/>
          <p:cNvSpPr txBox="1"/>
          <p:nvPr/>
        </p:nvSpPr>
        <p:spPr>
          <a:xfrm>
            <a:off x="505290" y="1097254"/>
            <a:ext cx="39604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From the ‘Currency’ drop down box select the currency of the invoice. </a:t>
            </a:r>
            <a:endParaRPr lang="en-GB" dirty="0"/>
          </a:p>
        </p:txBody>
      </p:sp>
      <p:cxnSp>
        <p:nvCxnSpPr>
          <p:cNvPr id="8" name="Straight Arrow Connector 7"/>
          <p:cNvCxnSpPr>
            <a:stCxn id="7" idx="2"/>
          </p:cNvCxnSpPr>
          <p:nvPr/>
        </p:nvCxnSpPr>
        <p:spPr>
          <a:xfrm>
            <a:off x="2485510" y="1743585"/>
            <a:ext cx="3094602" cy="3197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248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Provide a payment due date and a delivery date</a:t>
            </a:r>
            <a:endParaRPr lang="en-GB" sz="2400" dirty="0"/>
          </a:p>
        </p:txBody>
      </p:sp>
      <p:sp>
        <p:nvSpPr>
          <p:cNvPr id="5" name="TextBox 4"/>
          <p:cNvSpPr txBox="1"/>
          <p:nvPr/>
        </p:nvSpPr>
        <p:spPr>
          <a:xfrm>
            <a:off x="755576" y="1268760"/>
            <a:ext cx="406859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Depending on your country you may be required to enter ‘Payment due date’ and ‘Delivery date’</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68961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a:off x="2789874" y="2192090"/>
            <a:ext cx="3294294" cy="2389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97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solidFill>
                <a:prstClr val="black"/>
              </a:solidFill>
            </a:endParaRPr>
          </a:p>
        </p:txBody>
      </p:sp>
      <p:sp>
        <p:nvSpPr>
          <p:cNvPr id="6" name="TextBox 5"/>
          <p:cNvSpPr txBox="1"/>
          <p:nvPr/>
        </p:nvSpPr>
        <p:spPr>
          <a:xfrm>
            <a:off x="486847" y="1445759"/>
            <a:ext cx="2817937"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Create the first line of the invoice by clicking on the ‘Add’ button. </a:t>
            </a:r>
            <a:endParaRPr lang="fr-FR" dirty="0">
              <a:solidFill>
                <a:prstClr val="black"/>
              </a:solidFill>
            </a:endParaRPr>
          </a:p>
        </p:txBody>
      </p:sp>
      <p:sp>
        <p:nvSpPr>
          <p:cNvPr id="7" name="Title 3"/>
          <p:cNvSpPr txBox="1">
            <a:spLocks/>
          </p:cNvSpPr>
          <p:nvPr/>
        </p:nvSpPr>
        <p:spPr>
          <a:xfrm>
            <a:off x="1485900" y="274638"/>
            <a:ext cx="617220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t>Enter line items – </a:t>
            </a:r>
            <a:r>
              <a:rPr lang="en-GB" sz="2400" dirty="0" smtClean="0"/>
              <a:t>create the first line</a:t>
            </a:r>
            <a:endParaRPr lang="fr-FR"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63391"/>
            <a:ext cx="61531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6" idx="2"/>
          </p:cNvCxnSpPr>
          <p:nvPr/>
        </p:nvCxnSpPr>
        <p:spPr>
          <a:xfrm>
            <a:off x="1895816" y="2369089"/>
            <a:ext cx="371928" cy="1203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091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a:t>
            </a:r>
            <a:r>
              <a:rPr lang="en-GB" sz="2400" dirty="0" smtClean="0"/>
              <a:t>line items – Choose the type of line</a:t>
            </a:r>
            <a:endParaRPr lang="en-GB" sz="2400"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67049"/>
            <a:ext cx="8243689" cy="295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1124744"/>
            <a:ext cx="396044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The default selection of the ‘Line item type’ is ‘Goods’ . Currently the first line of every invoice </a:t>
            </a:r>
            <a:r>
              <a:rPr lang="en-GB" u="sng" dirty="0" smtClean="0"/>
              <a:t>must be </a:t>
            </a:r>
            <a:r>
              <a:rPr lang="en-GB" dirty="0" smtClean="0"/>
              <a:t>a goods line </a:t>
            </a:r>
            <a:endParaRPr lang="en-GB" dirty="0"/>
          </a:p>
        </p:txBody>
      </p:sp>
      <p:sp>
        <p:nvSpPr>
          <p:cNvPr id="8" name="TextBox 7"/>
          <p:cNvSpPr txBox="1"/>
          <p:nvPr/>
        </p:nvSpPr>
        <p:spPr>
          <a:xfrm>
            <a:off x="4777251" y="1136614"/>
            <a:ext cx="396044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The other option is ‘Special charge’, more on this process further ahead in this presentation</a:t>
            </a:r>
            <a:endParaRPr lang="en-GB" dirty="0"/>
          </a:p>
        </p:txBody>
      </p:sp>
      <p:cxnSp>
        <p:nvCxnSpPr>
          <p:cNvPr id="6" name="Straight Arrow Connector 5"/>
          <p:cNvCxnSpPr>
            <a:stCxn id="7" idx="2"/>
          </p:cNvCxnSpPr>
          <p:nvPr/>
        </p:nvCxnSpPr>
        <p:spPr>
          <a:xfrm flipH="1">
            <a:off x="1619672" y="2048074"/>
            <a:ext cx="828092" cy="9488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677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a:t>
            </a:r>
            <a:r>
              <a:rPr lang="en-GB" sz="2400" dirty="0" smtClean="0"/>
              <a:t>line items – Caterpillar part number and description</a:t>
            </a:r>
            <a:endParaRPr lang="en-GB"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11005"/>
            <a:ext cx="8202317" cy="288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6034" y="1124744"/>
            <a:ext cx="396044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Caterpillar part number into the ‘Product code’ box. (some orders do not contain part numbers, for these types of PO miss this box)</a:t>
            </a:r>
            <a:endParaRPr lang="en-GB" dirty="0"/>
          </a:p>
        </p:txBody>
      </p:sp>
      <p:sp>
        <p:nvSpPr>
          <p:cNvPr id="6" name="TextBox 5"/>
          <p:cNvSpPr txBox="1"/>
          <p:nvPr/>
        </p:nvSpPr>
        <p:spPr>
          <a:xfrm>
            <a:off x="4702525" y="1123561"/>
            <a:ext cx="39604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description into the ‘Product description’ box</a:t>
            </a:r>
            <a:endParaRPr lang="en-GB" dirty="0"/>
          </a:p>
        </p:txBody>
      </p:sp>
      <p:cxnSp>
        <p:nvCxnSpPr>
          <p:cNvPr id="7" name="Straight Arrow Connector 6"/>
          <p:cNvCxnSpPr>
            <a:stCxn id="5" idx="2"/>
          </p:cNvCxnSpPr>
          <p:nvPr/>
        </p:nvCxnSpPr>
        <p:spPr>
          <a:xfrm flipH="1">
            <a:off x="1187624" y="2325073"/>
            <a:ext cx="1248630" cy="1463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flipH="1">
            <a:off x="2843808" y="1769892"/>
            <a:ext cx="3838937" cy="2019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119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2400" dirty="0" smtClean="0"/>
              <a:t>Submitting an invoice with the Tungsten Portal</a:t>
            </a:r>
            <a:endParaRPr lang="en-GB"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8172400" cy="41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1560" y="1359458"/>
            <a:ext cx="3168352"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Select ‘Create invoice’ from the ‘Invoicing’ drop-down menu</a:t>
            </a:r>
            <a:endParaRPr lang="en-GB" dirty="0"/>
          </a:p>
        </p:txBody>
      </p:sp>
    </p:spTree>
    <p:extLst>
      <p:ext uri="{BB962C8B-B14F-4D97-AF65-F5344CB8AC3E}">
        <p14:creationId xmlns:p14="http://schemas.microsoft.com/office/powerpoint/2010/main" val="2086114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Unit of measurement</a:t>
            </a:r>
            <a:endParaRPr lang="en-GB" sz="2400" dirty="0"/>
          </a:p>
        </p:txBody>
      </p:sp>
      <p:sp>
        <p:nvSpPr>
          <p:cNvPr id="5" name="TextBox 4"/>
          <p:cNvSpPr txBox="1"/>
          <p:nvPr/>
        </p:nvSpPr>
        <p:spPr>
          <a:xfrm>
            <a:off x="593742" y="1124743"/>
            <a:ext cx="3330185"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Select the drop down box under ‘Unit’ and choose the correct unit of measurement</a:t>
            </a:r>
            <a:endParaRPr lang="en-GB" dirty="0"/>
          </a:p>
        </p:txBody>
      </p:sp>
      <p:sp>
        <p:nvSpPr>
          <p:cNvPr id="6" name="TextBox 5"/>
          <p:cNvSpPr txBox="1"/>
          <p:nvPr/>
        </p:nvSpPr>
        <p:spPr>
          <a:xfrm>
            <a:off x="4791971" y="1124743"/>
            <a:ext cx="3960440"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The correct UOM can be found on your order received. Descriptions can vary depending on language used. Please refer to the ‘Tungsten-Caterpillar UOM’ list provided if unsure what to select</a:t>
            </a:r>
            <a:endParaRPr lang="en-GB"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62" y="3140968"/>
            <a:ext cx="7803257" cy="277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a:off x="2258835" y="2048073"/>
            <a:ext cx="1593085" cy="1812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677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Unit of measurement</a:t>
            </a:r>
            <a:endParaRPr lang="en-GB"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748" y="1124743"/>
            <a:ext cx="6110316" cy="220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095" y="4003954"/>
            <a:ext cx="4095356" cy="211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520" y="1143700"/>
            <a:ext cx="2250066"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If the unit of measurement does not appear in the drop down box click on the blue icon to the right</a:t>
            </a:r>
            <a:endParaRPr lang="en-GB" dirty="0"/>
          </a:p>
        </p:txBody>
      </p:sp>
      <p:sp>
        <p:nvSpPr>
          <p:cNvPr id="9" name="TextBox 8"/>
          <p:cNvSpPr txBox="1"/>
          <p:nvPr/>
        </p:nvSpPr>
        <p:spPr>
          <a:xfrm>
            <a:off x="251520" y="4003954"/>
            <a:ext cx="2250066"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Select the unit of measurement from the list. Click on the arrow to add. Save the new list. </a:t>
            </a:r>
            <a:endParaRPr lang="en-GB" dirty="0"/>
          </a:p>
        </p:txBody>
      </p:sp>
      <p:cxnSp>
        <p:nvCxnSpPr>
          <p:cNvPr id="7" name="Straight Arrow Connector 6"/>
          <p:cNvCxnSpPr/>
          <p:nvPr/>
        </p:nvCxnSpPr>
        <p:spPr>
          <a:xfrm>
            <a:off x="2501586" y="1196752"/>
            <a:ext cx="4498542" cy="851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9" idx="3"/>
          </p:cNvCxnSpPr>
          <p:nvPr/>
        </p:nvCxnSpPr>
        <p:spPr>
          <a:xfrm>
            <a:off x="2501586" y="4742618"/>
            <a:ext cx="2249271" cy="353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867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Quantity and Unit Price</a:t>
            </a:r>
            <a:endParaRPr lang="en-GB"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12976"/>
            <a:ext cx="7758683" cy="279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37876" y="1934546"/>
            <a:ext cx="225006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Add the number of items in the ‘Quantity’ box</a:t>
            </a:r>
            <a:endParaRPr lang="en-GB" dirty="0"/>
          </a:p>
        </p:txBody>
      </p:sp>
      <p:sp>
        <p:nvSpPr>
          <p:cNvPr id="6" name="TextBox 5"/>
          <p:cNvSpPr txBox="1"/>
          <p:nvPr/>
        </p:nvSpPr>
        <p:spPr>
          <a:xfrm>
            <a:off x="6192185" y="2073046"/>
            <a:ext cx="225006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unit price in the ‘Price’ box</a:t>
            </a:r>
            <a:endParaRPr lang="en-GB" dirty="0"/>
          </a:p>
        </p:txBody>
      </p:sp>
      <p:cxnSp>
        <p:nvCxnSpPr>
          <p:cNvPr id="7" name="Straight Arrow Connector 6"/>
          <p:cNvCxnSpPr>
            <a:stCxn id="5" idx="2"/>
          </p:cNvCxnSpPr>
          <p:nvPr/>
        </p:nvCxnSpPr>
        <p:spPr>
          <a:xfrm>
            <a:off x="4562909" y="2857876"/>
            <a:ext cx="1125033" cy="114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a:off x="7317218" y="2719377"/>
            <a:ext cx="567150" cy="1285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220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VAT rate</a:t>
            </a:r>
            <a:endParaRPr lang="en-GB" sz="2400" dirty="0"/>
          </a:p>
        </p:txBody>
      </p:sp>
      <p:sp>
        <p:nvSpPr>
          <p:cNvPr id="5" name="TextBox 4"/>
          <p:cNvSpPr txBox="1"/>
          <p:nvPr/>
        </p:nvSpPr>
        <p:spPr>
          <a:xfrm>
            <a:off x="600489" y="1350785"/>
            <a:ext cx="410445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Choose from the ‘Tax type’ drop down box the correct VAT rate. These rates relate to your company’s country. </a:t>
            </a:r>
            <a:endParaRPr lang="en-GB"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38" y="2996952"/>
            <a:ext cx="8685262" cy="307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0488" y="2420888"/>
            <a:ext cx="6995847" cy="461665"/>
          </a:xfrm>
          <a:prstGeom prst="rect">
            <a:avLst/>
          </a:prstGeom>
          <a:noFill/>
        </p:spPr>
        <p:txBody>
          <a:bodyPr wrap="square" rtlCol="0">
            <a:spAutoFit/>
          </a:bodyPr>
          <a:lstStyle/>
          <a:p>
            <a:r>
              <a:rPr lang="en-GB" sz="1200" b="1" dirty="0">
                <a:solidFill>
                  <a:srgbClr val="FF0000"/>
                </a:solidFill>
              </a:rPr>
              <a:t>Charging </a:t>
            </a:r>
            <a:r>
              <a:rPr lang="en-GB" sz="1200" b="1" dirty="0" smtClean="0">
                <a:solidFill>
                  <a:srgbClr val="FF0000"/>
                </a:solidFill>
              </a:rPr>
              <a:t>foreign VAT </a:t>
            </a:r>
            <a:r>
              <a:rPr lang="en-GB" sz="1200" b="1" dirty="0">
                <a:solidFill>
                  <a:srgbClr val="FF0000"/>
                </a:solidFill>
              </a:rPr>
              <a:t>when seller country is in </a:t>
            </a:r>
            <a:r>
              <a:rPr lang="en-GB" sz="1200" b="1" dirty="0" smtClean="0">
                <a:solidFill>
                  <a:srgbClr val="FF0000"/>
                </a:solidFill>
              </a:rPr>
              <a:t>a different </a:t>
            </a:r>
            <a:r>
              <a:rPr lang="en-GB" sz="1200" b="1" dirty="0">
                <a:solidFill>
                  <a:srgbClr val="FF0000"/>
                </a:solidFill>
              </a:rPr>
              <a:t>country to place of supply and </a:t>
            </a:r>
            <a:r>
              <a:rPr lang="en-GB" sz="1200" b="1" dirty="0" smtClean="0">
                <a:solidFill>
                  <a:srgbClr val="FF0000"/>
                </a:solidFill>
              </a:rPr>
              <a:t>sale is currently not possible for Tungsten ‘Web form’ users. ‘Integrated’ service users may send these types of invoice.  </a:t>
            </a:r>
            <a:endParaRPr lang="en-GB" b="1" dirty="0">
              <a:solidFill>
                <a:srgbClr val="FF0000"/>
              </a:solidFill>
            </a:endParaRPr>
          </a:p>
        </p:txBody>
      </p:sp>
      <p:cxnSp>
        <p:nvCxnSpPr>
          <p:cNvPr id="6" name="Straight Arrow Connector 5"/>
          <p:cNvCxnSpPr>
            <a:stCxn id="5" idx="2"/>
          </p:cNvCxnSpPr>
          <p:nvPr/>
        </p:nvCxnSpPr>
        <p:spPr>
          <a:xfrm>
            <a:off x="2652717" y="2274115"/>
            <a:ext cx="1415227" cy="2018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220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74638"/>
            <a:ext cx="8229600" cy="490066"/>
          </a:xfrm>
        </p:spPr>
        <p:txBody>
          <a:bodyPr>
            <a:normAutofit/>
          </a:bodyPr>
          <a:lstStyle/>
          <a:p>
            <a:r>
              <a:rPr lang="en-GB" sz="2400" dirty="0"/>
              <a:t>Enter line items – </a:t>
            </a:r>
            <a:r>
              <a:rPr lang="en-GB" sz="2400" dirty="0" smtClean="0"/>
              <a:t>VAT </a:t>
            </a:r>
            <a:r>
              <a:rPr lang="en-GB" sz="2400" dirty="0" smtClean="0"/>
              <a:t>rate of zero</a:t>
            </a:r>
            <a:endParaRPr lang="en-GB" sz="2400" dirty="0"/>
          </a:p>
        </p:txBody>
      </p:sp>
      <p:sp>
        <p:nvSpPr>
          <p:cNvPr id="5" name="TextBox 4"/>
          <p:cNvSpPr txBox="1"/>
          <p:nvPr/>
        </p:nvSpPr>
        <p:spPr>
          <a:xfrm>
            <a:off x="247077" y="1436388"/>
            <a:ext cx="252028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First choose 0% from the ‘Tax type’ drop down box</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332825"/>
            <a:ext cx="5634678" cy="252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3"/>
          </p:cNvCxnSpPr>
          <p:nvPr/>
        </p:nvCxnSpPr>
        <p:spPr>
          <a:xfrm>
            <a:off x="2767357" y="1898053"/>
            <a:ext cx="3532836" cy="954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598" y="3645024"/>
            <a:ext cx="2520280"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‘Add new’  to add specify the reason no VAT will be charged on an invoice between EU states</a:t>
            </a:r>
            <a:endParaRPr lang="en-GB" dirty="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908" y="4073135"/>
            <a:ext cx="4045662" cy="135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a:stCxn id="20" idx="3"/>
          </p:cNvCxnSpPr>
          <p:nvPr/>
        </p:nvCxnSpPr>
        <p:spPr>
          <a:xfrm>
            <a:off x="2969878" y="4383688"/>
            <a:ext cx="1170074" cy="738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72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VAT </a:t>
            </a:r>
            <a:r>
              <a:rPr lang="en-GB" sz="2400" dirty="0" smtClean="0"/>
              <a:t>rate of zero</a:t>
            </a:r>
            <a:endParaRPr lang="en-GB" sz="2400" dirty="0"/>
          </a:p>
        </p:txBody>
      </p:sp>
      <p:sp>
        <p:nvSpPr>
          <p:cNvPr id="16" name="TextBox 15"/>
          <p:cNvSpPr txBox="1"/>
          <p:nvPr/>
        </p:nvSpPr>
        <p:spPr>
          <a:xfrm>
            <a:off x="395536" y="1530658"/>
            <a:ext cx="2880320"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In the textbox confirm the reason for not charging VAT and click on ‘Add new’</a:t>
            </a:r>
          </a:p>
          <a:p>
            <a:endParaRPr lang="en-GB" dirty="0" smtClean="0"/>
          </a:p>
          <a:p>
            <a:r>
              <a:rPr lang="en-GB" dirty="0" smtClean="0"/>
              <a:t>(’intra-community shipment’ or ‘Article 1…’ </a:t>
            </a:r>
            <a:r>
              <a:rPr lang="en-GB" dirty="0" err="1" smtClean="0"/>
              <a:t>etc</a:t>
            </a:r>
            <a:r>
              <a:rPr lang="en-GB" dirty="0" smtClean="0"/>
              <a:t>)</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804499"/>
            <a:ext cx="3375235" cy="121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167" y="4496341"/>
            <a:ext cx="3952900" cy="123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95536" y="4138244"/>
            <a:ext cx="288032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blue icon to select the saved reason. (will be saved to use on next invoices)</a:t>
            </a:r>
          </a:p>
        </p:txBody>
      </p:sp>
      <p:cxnSp>
        <p:nvCxnSpPr>
          <p:cNvPr id="15" name="Straight Arrow Connector 14"/>
          <p:cNvCxnSpPr>
            <a:stCxn id="16" idx="3"/>
          </p:cNvCxnSpPr>
          <p:nvPr/>
        </p:nvCxnSpPr>
        <p:spPr>
          <a:xfrm>
            <a:off x="3275856" y="2407823"/>
            <a:ext cx="1296144" cy="346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p:cNvCxnSpPr>
          <p:nvPr/>
        </p:nvCxnSpPr>
        <p:spPr>
          <a:xfrm>
            <a:off x="3275856" y="4738409"/>
            <a:ext cx="1007312" cy="188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19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PO number and PO item number</a:t>
            </a:r>
            <a:endParaRPr lang="en-GB" sz="2400" dirty="0"/>
          </a:p>
        </p:txBody>
      </p:sp>
      <p:sp>
        <p:nvSpPr>
          <p:cNvPr id="3" name="TextBox 2"/>
          <p:cNvSpPr txBox="1"/>
          <p:nvPr/>
        </p:nvSpPr>
        <p:spPr>
          <a:xfrm>
            <a:off x="827584" y="1951965"/>
            <a:ext cx="459151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highlighted text ‘Click here for additional line level information….’</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88" y="3284984"/>
            <a:ext cx="7811641" cy="276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3" idx="2"/>
          </p:cNvCxnSpPr>
          <p:nvPr/>
        </p:nvCxnSpPr>
        <p:spPr>
          <a:xfrm>
            <a:off x="3123339" y="2598296"/>
            <a:ext cx="512557" cy="2342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220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PO number and PO item number</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0" y="2882888"/>
            <a:ext cx="6516868" cy="325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7380" y="1047219"/>
            <a:ext cx="4572652" cy="16158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Caterpillar order number in the ‘PO number’ box. </a:t>
            </a:r>
          </a:p>
          <a:p>
            <a:endParaRPr lang="en-GB" dirty="0" smtClean="0"/>
          </a:p>
          <a:p>
            <a:r>
              <a:rPr lang="en-GB" sz="1500" dirty="0" smtClean="0"/>
              <a:t>The PO number will always  have a 3 or 4 letter prefix (capital letters please) and 5 numbers, </a:t>
            </a:r>
          </a:p>
          <a:p>
            <a:r>
              <a:rPr lang="en-GB" sz="1500" dirty="0" smtClean="0"/>
              <a:t>eg BAB 12345 or GETG12345 or FAFE12345 </a:t>
            </a:r>
            <a:endParaRPr lang="en-GB" sz="1500" dirty="0"/>
          </a:p>
        </p:txBody>
      </p:sp>
      <p:sp>
        <p:nvSpPr>
          <p:cNvPr id="6" name="TextBox 5"/>
          <p:cNvSpPr txBox="1"/>
          <p:nvPr/>
        </p:nvSpPr>
        <p:spPr>
          <a:xfrm>
            <a:off x="5364088" y="1047219"/>
            <a:ext cx="2681064"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The Caterpillar order number sequence or item number must be entered into the ‘PO line number’ box</a:t>
            </a:r>
            <a:endParaRPr lang="en-GB" dirty="0"/>
          </a:p>
        </p:txBody>
      </p:sp>
      <p:cxnSp>
        <p:nvCxnSpPr>
          <p:cNvPr id="7" name="Straight Arrow Connector 6"/>
          <p:cNvCxnSpPr>
            <a:stCxn id="5" idx="2"/>
          </p:cNvCxnSpPr>
          <p:nvPr/>
        </p:nvCxnSpPr>
        <p:spPr>
          <a:xfrm flipH="1">
            <a:off x="899592" y="2663046"/>
            <a:ext cx="1674114" cy="1990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flipH="1">
            <a:off x="1979712" y="2524547"/>
            <a:ext cx="4724908" cy="2128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220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Delivery note number</a:t>
            </a:r>
            <a:endParaRPr lang="en-GB"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7772400" cy="389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3135" y="903040"/>
            <a:ext cx="6527137"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If your invoice contains more than one delivery reference, then please  enter one for each line into the ‘Delivery note number’ box.</a:t>
            </a:r>
          </a:p>
          <a:p>
            <a:r>
              <a:rPr lang="en-GB" dirty="0" smtClean="0"/>
              <a:t>(this should always match your ASN delivery note number to ensure automatic invoice clearing)</a:t>
            </a:r>
            <a:endParaRPr lang="en-GB" dirty="0"/>
          </a:p>
        </p:txBody>
      </p:sp>
      <p:cxnSp>
        <p:nvCxnSpPr>
          <p:cNvPr id="6" name="Straight Arrow Connector 5"/>
          <p:cNvCxnSpPr>
            <a:stCxn id="5" idx="2"/>
          </p:cNvCxnSpPr>
          <p:nvPr/>
        </p:nvCxnSpPr>
        <p:spPr>
          <a:xfrm flipH="1">
            <a:off x="1259632" y="2103369"/>
            <a:ext cx="2497072" cy="2189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220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save the line</a:t>
            </a:r>
            <a:endParaRPr lang="en-GB" sz="24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43" y="2060848"/>
            <a:ext cx="7671817" cy="3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5576" y="1052736"/>
            <a:ext cx="371882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‘Save line item’ icon once all details have been entered</a:t>
            </a:r>
            <a:endParaRPr lang="en-GB" dirty="0"/>
          </a:p>
        </p:txBody>
      </p:sp>
      <p:cxnSp>
        <p:nvCxnSpPr>
          <p:cNvPr id="5" name="Straight Arrow Connector 4"/>
          <p:cNvCxnSpPr>
            <a:stCxn id="6" idx="2"/>
          </p:cNvCxnSpPr>
          <p:nvPr/>
        </p:nvCxnSpPr>
        <p:spPr>
          <a:xfrm flipH="1">
            <a:off x="1399724" y="1699067"/>
            <a:ext cx="1215265" cy="3753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305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Select the Caterpillar company </a:t>
            </a:r>
            <a:endParaRPr lang="en-GB" sz="2400" dirty="0"/>
          </a:p>
        </p:txBody>
      </p:sp>
      <p:sp>
        <p:nvSpPr>
          <p:cNvPr id="7" name="TextBox 6"/>
          <p:cNvSpPr txBox="1"/>
          <p:nvPr/>
        </p:nvSpPr>
        <p:spPr>
          <a:xfrm>
            <a:off x="616989" y="1206304"/>
            <a:ext cx="316835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‘Customer’ icon to choose which Caterpillar company you will be invoicing</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89" y="2276872"/>
            <a:ext cx="7308304" cy="335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7" idx="2"/>
          </p:cNvCxnSpPr>
          <p:nvPr/>
        </p:nvCxnSpPr>
        <p:spPr>
          <a:xfrm flipH="1">
            <a:off x="1259632" y="2129634"/>
            <a:ext cx="941533" cy="1443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430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Edit or delete the line</a:t>
            </a:r>
            <a:endParaRPr lang="en-GB" sz="24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89040"/>
            <a:ext cx="8156823" cy="152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1549371"/>
            <a:ext cx="3718825"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The saved line can still be edited or deleted with the two icons on the right of the saved line. </a:t>
            </a:r>
          </a:p>
          <a:p>
            <a:endParaRPr lang="en-GB" dirty="0" smtClean="0"/>
          </a:p>
          <a:p>
            <a:r>
              <a:rPr lang="en-GB" dirty="0" smtClean="0"/>
              <a:t>The ‘pen/paper’ </a:t>
            </a:r>
            <a:r>
              <a:rPr lang="en-GB" dirty="0"/>
              <a:t>icon is </a:t>
            </a:r>
            <a:r>
              <a:rPr lang="en-GB" dirty="0" smtClean="0"/>
              <a:t>edit, the ‘x’ icon is delete</a:t>
            </a:r>
            <a:endParaRPr lang="en-GB" dirty="0"/>
          </a:p>
        </p:txBody>
      </p:sp>
      <p:cxnSp>
        <p:nvCxnSpPr>
          <p:cNvPr id="6" name="Straight Arrow Connector 5"/>
          <p:cNvCxnSpPr>
            <a:stCxn id="5" idx="2"/>
          </p:cNvCxnSpPr>
          <p:nvPr/>
        </p:nvCxnSpPr>
        <p:spPr>
          <a:xfrm>
            <a:off x="2254949" y="3303697"/>
            <a:ext cx="5629419" cy="1249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9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Add a new line</a:t>
            </a:r>
            <a:endParaRPr lang="en-GB" sz="24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51224"/>
            <a:ext cx="7878316" cy="145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1549371"/>
            <a:ext cx="5544616"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‘Add’ icon to enter an additional line for the invoice. </a:t>
            </a:r>
          </a:p>
          <a:p>
            <a:r>
              <a:rPr lang="en-GB" dirty="0" smtClean="0"/>
              <a:t>There is no limit to the number of lines that may be entered but we recommend single line invoices to avoid delays to payment caused by one or two lines being investigated. </a:t>
            </a:r>
            <a:endParaRPr lang="en-GB" dirty="0"/>
          </a:p>
        </p:txBody>
      </p:sp>
      <p:cxnSp>
        <p:nvCxnSpPr>
          <p:cNvPr id="6" name="Straight Arrow Connector 5"/>
          <p:cNvCxnSpPr>
            <a:stCxn id="5" idx="2"/>
          </p:cNvCxnSpPr>
          <p:nvPr/>
        </p:nvCxnSpPr>
        <p:spPr>
          <a:xfrm flipH="1">
            <a:off x="1115616" y="3303697"/>
            <a:ext cx="2052228" cy="1997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9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a:t>
            </a:r>
            <a:r>
              <a:rPr lang="en-GB" sz="2400" dirty="0" smtClean="0"/>
              <a:t>Special charges</a:t>
            </a:r>
            <a:endParaRPr lang="en-GB" sz="2400"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79" y="2708920"/>
            <a:ext cx="8707401" cy="333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5250" y="1036324"/>
            <a:ext cx="635899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Special charges may be entered on additional invoice lines. Choose from the ‘Line item type’  Special Charge. This will change the layout of the page as required for entering special charges.  </a:t>
            </a:r>
            <a:endParaRPr lang="en-GB" dirty="0"/>
          </a:p>
        </p:txBody>
      </p:sp>
      <p:sp>
        <p:nvSpPr>
          <p:cNvPr id="2" name="TextBox 1"/>
          <p:cNvSpPr txBox="1"/>
          <p:nvPr/>
        </p:nvSpPr>
        <p:spPr>
          <a:xfrm>
            <a:off x="445250" y="2060848"/>
            <a:ext cx="7514423" cy="461665"/>
          </a:xfrm>
          <a:prstGeom prst="rect">
            <a:avLst/>
          </a:prstGeom>
          <a:noFill/>
        </p:spPr>
        <p:txBody>
          <a:bodyPr wrap="square" rtlCol="0">
            <a:spAutoFit/>
          </a:bodyPr>
          <a:lstStyle/>
          <a:p>
            <a:r>
              <a:rPr lang="en-GB" sz="1200" dirty="0" smtClean="0">
                <a:solidFill>
                  <a:schemeClr val="bg1">
                    <a:lumMod val="50000"/>
                  </a:schemeClr>
                </a:solidFill>
              </a:rPr>
              <a:t>It is not possible to send an invoice for a special charge only. </a:t>
            </a:r>
          </a:p>
          <a:p>
            <a:r>
              <a:rPr lang="en-GB" sz="1200" dirty="0" smtClean="0">
                <a:solidFill>
                  <a:schemeClr val="bg1">
                    <a:lumMod val="50000"/>
                  </a:schemeClr>
                </a:solidFill>
              </a:rPr>
              <a:t>The special charge must always be accompanied by a goods line. </a:t>
            </a:r>
            <a:endParaRPr lang="en-GB" sz="1200" dirty="0">
              <a:solidFill>
                <a:schemeClr val="bg1">
                  <a:lumMod val="50000"/>
                </a:schemeClr>
              </a:solidFill>
            </a:endParaRPr>
          </a:p>
        </p:txBody>
      </p:sp>
      <p:cxnSp>
        <p:nvCxnSpPr>
          <p:cNvPr id="6" name="Straight Arrow Connector 5"/>
          <p:cNvCxnSpPr/>
          <p:nvPr/>
        </p:nvCxnSpPr>
        <p:spPr>
          <a:xfrm flipH="1">
            <a:off x="1605667" y="1844824"/>
            <a:ext cx="1955362" cy="1956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9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Special </a:t>
            </a:r>
            <a:r>
              <a:rPr lang="en-GB" sz="2400" dirty="0" smtClean="0"/>
              <a:t>charges: description</a:t>
            </a:r>
            <a:endParaRPr lang="en-GB" sz="24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420888"/>
            <a:ext cx="5760640" cy="344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3433" y="1484784"/>
            <a:ext cx="554461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Choose from the ‘Description’ drop down box the reason for the special charge.</a:t>
            </a:r>
            <a:endParaRPr lang="en-GB" dirty="0"/>
          </a:p>
        </p:txBody>
      </p:sp>
      <p:cxnSp>
        <p:nvCxnSpPr>
          <p:cNvPr id="6" name="Straight Arrow Connector 5"/>
          <p:cNvCxnSpPr>
            <a:stCxn id="5" idx="2"/>
          </p:cNvCxnSpPr>
          <p:nvPr/>
        </p:nvCxnSpPr>
        <p:spPr>
          <a:xfrm flipH="1">
            <a:off x="1979712" y="2131115"/>
            <a:ext cx="1526029" cy="1009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9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Special </a:t>
            </a:r>
            <a:r>
              <a:rPr lang="en-GB" sz="2400" dirty="0" smtClean="0"/>
              <a:t>charges: unit of measure</a:t>
            </a:r>
            <a:endParaRPr lang="en-GB" sz="24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7920880" cy="352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7544" y="1196752"/>
            <a:ext cx="720080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Choose the unit of measurement for the special charge from the ‘Unit’ drop down box. If you are unsure of the correct unit of measurement check the order you received. Also refer to the Tungsten-Caterpillar UOM list provided (appended) in case descriptions differ slightly.</a:t>
            </a:r>
            <a:endParaRPr lang="en-GB" dirty="0"/>
          </a:p>
        </p:txBody>
      </p:sp>
      <p:cxnSp>
        <p:nvCxnSpPr>
          <p:cNvPr id="6" name="Straight Arrow Connector 5"/>
          <p:cNvCxnSpPr>
            <a:stCxn id="5" idx="2"/>
          </p:cNvCxnSpPr>
          <p:nvPr/>
        </p:nvCxnSpPr>
        <p:spPr>
          <a:xfrm>
            <a:off x="4067944" y="2397081"/>
            <a:ext cx="360040" cy="1103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9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Special </a:t>
            </a:r>
            <a:r>
              <a:rPr lang="en-GB" sz="2400" dirty="0" smtClean="0"/>
              <a:t>charges: </a:t>
            </a:r>
            <a:r>
              <a:rPr lang="en-GB" sz="2400" dirty="0" err="1" smtClean="0"/>
              <a:t>qty</a:t>
            </a:r>
            <a:r>
              <a:rPr lang="en-GB" sz="2400" dirty="0" smtClean="0"/>
              <a:t> and unit price</a:t>
            </a:r>
            <a:endParaRPr lang="en-GB" sz="2400"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7341284" cy="320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03848" y="1785590"/>
            <a:ext cx="2088232"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a value in the ‘Quantity’ box</a:t>
            </a:r>
            <a:endParaRPr lang="en-GB" dirty="0"/>
          </a:p>
        </p:txBody>
      </p:sp>
      <p:sp>
        <p:nvSpPr>
          <p:cNvPr id="6" name="TextBox 5"/>
          <p:cNvSpPr txBox="1"/>
          <p:nvPr/>
        </p:nvSpPr>
        <p:spPr>
          <a:xfrm>
            <a:off x="5652120" y="1785590"/>
            <a:ext cx="243988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unit price of the special charge into the ‘Price’ box</a:t>
            </a:r>
            <a:endParaRPr lang="en-GB" dirty="0"/>
          </a:p>
        </p:txBody>
      </p:sp>
      <p:cxnSp>
        <p:nvCxnSpPr>
          <p:cNvPr id="7" name="Straight Arrow Connector 6"/>
          <p:cNvCxnSpPr>
            <a:stCxn id="5" idx="2"/>
          </p:cNvCxnSpPr>
          <p:nvPr/>
        </p:nvCxnSpPr>
        <p:spPr>
          <a:xfrm>
            <a:off x="4247964" y="2431921"/>
            <a:ext cx="1116124" cy="1141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a:off x="6872064" y="2708920"/>
            <a:ext cx="588757"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97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Special </a:t>
            </a:r>
            <a:r>
              <a:rPr lang="en-GB" sz="2400" dirty="0" smtClean="0"/>
              <a:t>charges: VAT rate</a:t>
            </a:r>
            <a:endParaRPr lang="en-GB" sz="24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708920"/>
            <a:ext cx="7560840" cy="334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1323925"/>
            <a:ext cx="243988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Choose the VAT rate from the ‘Tax type’ drop down box</a:t>
            </a:r>
            <a:endParaRPr lang="en-GB" dirty="0"/>
          </a:p>
        </p:txBody>
      </p:sp>
      <p:cxnSp>
        <p:nvCxnSpPr>
          <p:cNvPr id="6" name="Straight Arrow Connector 5"/>
          <p:cNvCxnSpPr>
            <a:stCxn id="5" idx="2"/>
          </p:cNvCxnSpPr>
          <p:nvPr/>
        </p:nvCxnSpPr>
        <p:spPr>
          <a:xfrm>
            <a:off x="2047528" y="2247255"/>
            <a:ext cx="2308448" cy="2117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97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fontScale="90000"/>
          </a:bodyPr>
          <a:lstStyle/>
          <a:p>
            <a:r>
              <a:rPr lang="en-GB" sz="2400" dirty="0"/>
              <a:t>Enter line items – Special </a:t>
            </a:r>
            <a:r>
              <a:rPr lang="en-GB" sz="2400" dirty="0" smtClean="0"/>
              <a:t>charges: PO number and PO item number</a:t>
            </a:r>
            <a:endParaRPr lang="en-GB" sz="24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5305"/>
            <a:ext cx="8401422" cy="362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2765" y="908720"/>
            <a:ext cx="4068596"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Caterpillar order number in the ‘PO number’ box. </a:t>
            </a:r>
          </a:p>
          <a:p>
            <a:r>
              <a:rPr lang="en-GB" dirty="0" smtClean="0"/>
              <a:t>(always 3/4 letter prefix and 5 numbers, </a:t>
            </a:r>
            <a:r>
              <a:rPr lang="en-GB" dirty="0" err="1" smtClean="0"/>
              <a:t>eg</a:t>
            </a:r>
            <a:r>
              <a:rPr lang="en-GB" dirty="0" smtClean="0"/>
              <a:t> BAB 12345 or GETG12345 or FAFE12345)</a:t>
            </a:r>
            <a:endParaRPr lang="en-GB" dirty="0"/>
          </a:p>
        </p:txBody>
      </p:sp>
      <p:sp>
        <p:nvSpPr>
          <p:cNvPr id="6" name="TextBox 5"/>
          <p:cNvSpPr txBox="1"/>
          <p:nvPr/>
        </p:nvSpPr>
        <p:spPr>
          <a:xfrm>
            <a:off x="5364088" y="1047219"/>
            <a:ext cx="2681064"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The Caterpillar order number sequence or item number should go in the ‘PO line number’ box</a:t>
            </a:r>
            <a:endParaRPr lang="en-GB" dirty="0"/>
          </a:p>
        </p:txBody>
      </p:sp>
      <p:cxnSp>
        <p:nvCxnSpPr>
          <p:cNvPr id="7" name="Straight Arrow Connector 6"/>
          <p:cNvCxnSpPr>
            <a:stCxn id="5" idx="2"/>
          </p:cNvCxnSpPr>
          <p:nvPr/>
        </p:nvCxnSpPr>
        <p:spPr>
          <a:xfrm flipH="1">
            <a:off x="1187624" y="2386048"/>
            <a:ext cx="1199439" cy="2627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flipH="1">
            <a:off x="2483768" y="2247548"/>
            <a:ext cx="4220852" cy="2909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9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Enter line items – Special </a:t>
            </a:r>
            <a:r>
              <a:rPr lang="en-GB" sz="2400" dirty="0" smtClean="0"/>
              <a:t>charges: save the line</a:t>
            </a:r>
            <a:endParaRPr lang="en-GB" sz="2400"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78" y="2708920"/>
            <a:ext cx="8065765" cy="350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7544" y="1484784"/>
            <a:ext cx="406859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‘Save line item’ icon to complete the entry of the special charge line</a:t>
            </a:r>
            <a:endParaRPr lang="en-GB" dirty="0"/>
          </a:p>
        </p:txBody>
      </p:sp>
      <p:cxnSp>
        <p:nvCxnSpPr>
          <p:cNvPr id="6" name="Straight Arrow Connector 5"/>
          <p:cNvCxnSpPr>
            <a:stCxn id="5" idx="2"/>
          </p:cNvCxnSpPr>
          <p:nvPr/>
        </p:nvCxnSpPr>
        <p:spPr>
          <a:xfrm flipH="1">
            <a:off x="1115616" y="2408114"/>
            <a:ext cx="1386226" cy="3181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9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Additional information– VAT exchange rate</a:t>
            </a:r>
            <a:endParaRPr lang="en-GB" sz="2400" dirty="0"/>
          </a:p>
        </p:txBody>
      </p:sp>
      <p:sp>
        <p:nvSpPr>
          <p:cNvPr id="5" name="TextBox 4"/>
          <p:cNvSpPr txBox="1"/>
          <p:nvPr/>
        </p:nvSpPr>
        <p:spPr>
          <a:xfrm>
            <a:off x="971600" y="1340768"/>
            <a:ext cx="4068596"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When the invoice currency chosen is different to your company’s domestic currency the currency exchange rate must be entered</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96952"/>
            <a:ext cx="63055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flipH="1">
            <a:off x="2607932" y="2541097"/>
            <a:ext cx="397966" cy="815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03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Select the Caterpillar company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46" y="1844825"/>
            <a:ext cx="5255282" cy="421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0152" y="1106012"/>
            <a:ext cx="3138525"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‘’Select customer’ icon to choose from the available list displayed</a:t>
            </a:r>
            <a:endParaRPr lang="en-GB" dirty="0"/>
          </a:p>
        </p:txBody>
      </p:sp>
      <p:cxnSp>
        <p:nvCxnSpPr>
          <p:cNvPr id="3" name="Straight Arrow Connector 2"/>
          <p:cNvCxnSpPr/>
          <p:nvPr/>
        </p:nvCxnSpPr>
        <p:spPr>
          <a:xfrm flipH="1">
            <a:off x="1187624" y="2029342"/>
            <a:ext cx="6480720" cy="1628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167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Additional information– attachments</a:t>
            </a:r>
            <a:endParaRPr lang="en-GB" sz="2400" dirty="0"/>
          </a:p>
        </p:txBody>
      </p:sp>
      <p:sp>
        <p:nvSpPr>
          <p:cNvPr id="5" name="TextBox 4"/>
          <p:cNvSpPr txBox="1"/>
          <p:nvPr/>
        </p:nvSpPr>
        <p:spPr>
          <a:xfrm>
            <a:off x="611560" y="1268760"/>
            <a:ext cx="4068596"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Attachments may be added for invoices by clicking on the ‘Select and upload’ icon. These attachments will not be forwarded to Caterpillar who will have to download any attachments manually</a:t>
            </a:r>
            <a:endParaRPr lang="en-GB" dirty="0"/>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68960"/>
            <a:ext cx="8142114" cy="169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flipH="1">
            <a:off x="2483768" y="2746088"/>
            <a:ext cx="162090" cy="538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95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Submit the invoice</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03229"/>
            <a:ext cx="8196064" cy="195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10757" y="2348880"/>
            <a:ext cx="406859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Once you have reviewed the invoice and are satisfied it is correct submit the invoice by clicking on the ‘Send’ icon</a:t>
            </a:r>
            <a:endParaRPr lang="en-GB" dirty="0"/>
          </a:p>
        </p:txBody>
      </p:sp>
      <p:cxnSp>
        <p:nvCxnSpPr>
          <p:cNvPr id="7" name="Straight Arrow Connector 6"/>
          <p:cNvCxnSpPr>
            <a:stCxn id="6" idx="2"/>
          </p:cNvCxnSpPr>
          <p:nvPr/>
        </p:nvCxnSpPr>
        <p:spPr>
          <a:xfrm>
            <a:off x="3045055" y="3272210"/>
            <a:ext cx="4911321" cy="2101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888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Additional information– Save invoice as template</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988841"/>
            <a:ext cx="7200800" cy="175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980728"/>
            <a:ext cx="406859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Invoice entered can be saved as a template and used again after changing the invoice number</a:t>
            </a:r>
            <a:endParaRPr lang="en-GB" dirty="0"/>
          </a:p>
        </p:txBody>
      </p:sp>
      <p:sp>
        <p:nvSpPr>
          <p:cNvPr id="6" name="TextBox 5"/>
          <p:cNvSpPr txBox="1"/>
          <p:nvPr/>
        </p:nvSpPr>
        <p:spPr>
          <a:xfrm>
            <a:off x="653726" y="3645024"/>
            <a:ext cx="406859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a name for the template and click on the ‘Save’ icon</a:t>
            </a:r>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537237"/>
            <a:ext cx="5544615" cy="166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5" idx="2"/>
          </p:cNvCxnSpPr>
          <p:nvPr/>
        </p:nvCxnSpPr>
        <p:spPr>
          <a:xfrm>
            <a:off x="2717866" y="1904058"/>
            <a:ext cx="1854134" cy="1308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flipH="1">
            <a:off x="2195736" y="4291355"/>
            <a:ext cx="492288" cy="1297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98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Additional information– </a:t>
            </a:r>
            <a:r>
              <a:rPr lang="en-GB" sz="2400" dirty="0" smtClean="0"/>
              <a:t>Using a saved invoice template</a:t>
            </a:r>
            <a:endParaRPr lang="en-GB"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3792606"/>
            <a:ext cx="5757764" cy="244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908720"/>
            <a:ext cx="3962103" cy="2376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89339" y="948943"/>
            <a:ext cx="2193091"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From the ‘Invoicing’ menu select ‘Template management’</a:t>
            </a:r>
            <a:endParaRPr lang="en-GB" dirty="0"/>
          </a:p>
        </p:txBody>
      </p:sp>
      <p:sp>
        <p:nvSpPr>
          <p:cNvPr id="7" name="TextBox 6"/>
          <p:cNvSpPr txBox="1"/>
          <p:nvPr/>
        </p:nvSpPr>
        <p:spPr>
          <a:xfrm>
            <a:off x="7092280" y="3861048"/>
            <a:ext cx="1817653"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Choose from the list of saved templates. To use click on the ‘Edit’ icon</a:t>
            </a:r>
            <a:endParaRPr lang="en-GB" dirty="0"/>
          </a:p>
        </p:txBody>
      </p:sp>
      <p:cxnSp>
        <p:nvCxnSpPr>
          <p:cNvPr id="9" name="Straight Arrow Connector 8"/>
          <p:cNvCxnSpPr>
            <a:stCxn id="6" idx="3"/>
          </p:cNvCxnSpPr>
          <p:nvPr/>
        </p:nvCxnSpPr>
        <p:spPr>
          <a:xfrm>
            <a:off x="3382430" y="1549108"/>
            <a:ext cx="757522" cy="15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a:off x="6012160" y="4599712"/>
            <a:ext cx="1080120" cy="989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98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662" y="2034417"/>
            <a:ext cx="8229600" cy="490066"/>
          </a:xfrm>
        </p:spPr>
        <p:txBody>
          <a:bodyPr>
            <a:normAutofit/>
          </a:bodyPr>
          <a:lstStyle/>
          <a:p>
            <a:r>
              <a:rPr lang="en-GB" sz="2400" dirty="0" smtClean="0"/>
              <a:t>Additional information– attachments</a:t>
            </a: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2060848"/>
            <a:ext cx="6912165" cy="166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025000"/>
            <a:ext cx="694372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94042" y="980728"/>
            <a:ext cx="3993291"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Scroll to the bottom of the invoice and click on the ‘Use template now’ icon</a:t>
            </a:r>
            <a:endParaRPr lang="en-GB" dirty="0"/>
          </a:p>
        </p:txBody>
      </p:sp>
      <p:sp>
        <p:nvSpPr>
          <p:cNvPr id="6" name="TextBox 5"/>
          <p:cNvSpPr txBox="1"/>
          <p:nvPr/>
        </p:nvSpPr>
        <p:spPr>
          <a:xfrm>
            <a:off x="1023885" y="3557277"/>
            <a:ext cx="2769154"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Provide an invoice number and click on the ‘Create an invoice’ icon</a:t>
            </a:r>
            <a:endParaRPr lang="en-GB" dirty="0"/>
          </a:p>
        </p:txBody>
      </p:sp>
      <p:cxnSp>
        <p:nvCxnSpPr>
          <p:cNvPr id="7" name="Straight Arrow Connector 6"/>
          <p:cNvCxnSpPr>
            <a:stCxn id="5" idx="2"/>
          </p:cNvCxnSpPr>
          <p:nvPr/>
        </p:nvCxnSpPr>
        <p:spPr>
          <a:xfrm>
            <a:off x="5990688" y="1627059"/>
            <a:ext cx="813560" cy="1585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a:off x="3793039" y="4018942"/>
            <a:ext cx="650423" cy="1138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3"/>
          <p:cNvSpPr txBox="1">
            <a:spLocks/>
          </p:cNvSpPr>
          <p:nvPr/>
        </p:nvSpPr>
        <p:spPr>
          <a:xfrm>
            <a:off x="457200" y="274638"/>
            <a:ext cx="822960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Additional information– Using a saved invoice template</a:t>
            </a:r>
            <a:endParaRPr lang="en-GB" sz="2400" dirty="0"/>
          </a:p>
        </p:txBody>
      </p:sp>
    </p:spTree>
    <p:extLst>
      <p:ext uri="{BB962C8B-B14F-4D97-AF65-F5344CB8AC3E}">
        <p14:creationId xmlns:p14="http://schemas.microsoft.com/office/powerpoint/2010/main" val="4255198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Additional information– Company details</a:t>
            </a:r>
            <a:endParaRPr lang="en-GB" sz="2400" dirty="0"/>
          </a:p>
        </p:txBody>
      </p:sp>
      <p:sp>
        <p:nvSpPr>
          <p:cNvPr id="5" name="TextBox 4"/>
          <p:cNvSpPr txBox="1"/>
          <p:nvPr/>
        </p:nvSpPr>
        <p:spPr>
          <a:xfrm>
            <a:off x="539552" y="1196752"/>
            <a:ext cx="2193091" cy="369331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When updating any of your company information on the Tungsten Portal please inform:</a:t>
            </a:r>
          </a:p>
          <a:p>
            <a:r>
              <a:rPr lang="en-GB" dirty="0" smtClean="0">
                <a:hlinkClick r:id="rId2"/>
              </a:rPr>
              <a:t>E-invoicing@cat.com</a:t>
            </a:r>
            <a:r>
              <a:rPr lang="en-GB" dirty="0" smtClean="0"/>
              <a:t> </a:t>
            </a:r>
          </a:p>
          <a:p>
            <a:endParaRPr lang="en-GB" dirty="0"/>
          </a:p>
          <a:p>
            <a:r>
              <a:rPr lang="en-GB" dirty="0" smtClean="0"/>
              <a:t>We need to make sure this information matches our ERP system. If there are differences your invoice will reject.</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729" y="980728"/>
            <a:ext cx="4843661" cy="456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960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Submitted invoice status - Delivered</a:t>
            </a:r>
            <a:endParaRPr lang="en-GB" sz="2400" dirty="0"/>
          </a:p>
        </p:txBody>
      </p:sp>
      <p:sp>
        <p:nvSpPr>
          <p:cNvPr id="7" name="TextBox 6"/>
          <p:cNvSpPr txBox="1"/>
          <p:nvPr/>
        </p:nvSpPr>
        <p:spPr>
          <a:xfrm>
            <a:off x="395536" y="1196752"/>
            <a:ext cx="2193091"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When the invoice has been submitted by the Tungsten Network the status will change to ‘Delivered’</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340768"/>
            <a:ext cx="58959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7" idx="3"/>
          </p:cNvCxnSpPr>
          <p:nvPr/>
        </p:nvCxnSpPr>
        <p:spPr>
          <a:xfrm>
            <a:off x="2588627" y="2073915"/>
            <a:ext cx="1191285" cy="2291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277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Submitted invoice status - Failed</a:t>
            </a:r>
            <a:endParaRPr lang="en-GB" sz="2400" dirty="0"/>
          </a:p>
        </p:txBody>
      </p:sp>
      <p:sp>
        <p:nvSpPr>
          <p:cNvPr id="7" name="TextBox 6"/>
          <p:cNvSpPr txBox="1"/>
          <p:nvPr/>
        </p:nvSpPr>
        <p:spPr>
          <a:xfrm>
            <a:off x="395536" y="1196752"/>
            <a:ext cx="2193091"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If the invoice does not pass Tungsten’s validation checks the status will change to ‘Failed’</a:t>
            </a:r>
          </a:p>
        </p:txBody>
      </p:sp>
      <p:sp>
        <p:nvSpPr>
          <p:cNvPr id="5" name="TextBox 4"/>
          <p:cNvSpPr txBox="1"/>
          <p:nvPr/>
        </p:nvSpPr>
        <p:spPr>
          <a:xfrm>
            <a:off x="395535" y="3140968"/>
            <a:ext cx="2193091" cy="23083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Failed invoices can be edited and resubmitted (or deleted) at any time. Notification of a failed invoice will be sent to you by Tungsten. </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052736"/>
            <a:ext cx="6320402" cy="477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5" idx="3"/>
          </p:cNvCxnSpPr>
          <p:nvPr/>
        </p:nvCxnSpPr>
        <p:spPr>
          <a:xfrm>
            <a:off x="2588626" y="4295130"/>
            <a:ext cx="2199398" cy="862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8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Submitted invoice status - Rejected</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61996"/>
            <a:ext cx="5879579" cy="503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6413" y="1170760"/>
            <a:ext cx="2193091" cy="258532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If an invoice sent to the Caterpillar ERP system and found to contain errors the invoice will be rejected. The rejection reason will be displayed below this status indicator. </a:t>
            </a:r>
            <a:endParaRPr lang="en-GB" dirty="0"/>
          </a:p>
        </p:txBody>
      </p:sp>
      <p:sp>
        <p:nvSpPr>
          <p:cNvPr id="6" name="TextBox 5"/>
          <p:cNvSpPr txBox="1"/>
          <p:nvPr/>
        </p:nvSpPr>
        <p:spPr>
          <a:xfrm>
            <a:off x="506413" y="3923838"/>
            <a:ext cx="2193091" cy="20313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This invoice must be resubmitted correctly using a different invoice number. (add an ‘A’ at the end, </a:t>
            </a:r>
            <a:r>
              <a:rPr lang="en-GB" dirty="0" err="1" smtClean="0"/>
              <a:t>eg</a:t>
            </a:r>
            <a:r>
              <a:rPr lang="en-GB" dirty="0" smtClean="0"/>
              <a:t> invoice ABC123a, instead of ABC123)</a:t>
            </a:r>
            <a:endParaRPr lang="en-GB" dirty="0"/>
          </a:p>
        </p:txBody>
      </p:sp>
      <p:cxnSp>
        <p:nvCxnSpPr>
          <p:cNvPr id="7" name="Straight Arrow Connector 6"/>
          <p:cNvCxnSpPr>
            <a:stCxn id="5" idx="3"/>
          </p:cNvCxnSpPr>
          <p:nvPr/>
        </p:nvCxnSpPr>
        <p:spPr>
          <a:xfrm>
            <a:off x="2699504" y="2463422"/>
            <a:ext cx="1224424" cy="2045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776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Additional information– reference files</a:t>
            </a:r>
            <a:endParaRPr lang="en-GB" sz="2400" dirty="0"/>
          </a:p>
        </p:txBody>
      </p:sp>
      <p:sp>
        <p:nvSpPr>
          <p:cNvPr id="5" name="TextBox 4"/>
          <p:cNvSpPr txBox="1"/>
          <p:nvPr/>
        </p:nvSpPr>
        <p:spPr>
          <a:xfrm>
            <a:off x="2123728" y="1412776"/>
            <a:ext cx="2193091"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This attached file contains a list of the ‘Units of measure’ codes and ‘Special charge’ (additional charges) codes</a:t>
            </a:r>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17514450"/>
              </p:ext>
            </p:extLst>
          </p:nvPr>
        </p:nvGraphicFramePr>
        <p:xfrm>
          <a:off x="4788024" y="2060848"/>
          <a:ext cx="914400" cy="771525"/>
        </p:xfrm>
        <a:graphic>
          <a:graphicData uri="http://schemas.openxmlformats.org/presentationml/2006/ole">
            <mc:AlternateContent xmlns:mc="http://schemas.openxmlformats.org/markup-compatibility/2006">
              <mc:Choice xmlns:v="urn:schemas-microsoft-com:vml" Requires="v">
                <p:oleObj spid="_x0000_s8216"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4788024" y="206084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4313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Enter your invoice number</a:t>
            </a:r>
            <a:endParaRPr lang="en-GB" sz="2400" dirty="0"/>
          </a:p>
        </p:txBody>
      </p:sp>
      <p:sp>
        <p:nvSpPr>
          <p:cNvPr id="6" name="TextBox 5"/>
          <p:cNvSpPr txBox="1"/>
          <p:nvPr/>
        </p:nvSpPr>
        <p:spPr>
          <a:xfrm>
            <a:off x="492606" y="921494"/>
            <a:ext cx="489111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In the ‘Invoice number’ box  input your invoice reference number. Then click on ‘Create’ to generate the invoice</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06" y="2115879"/>
            <a:ext cx="5087506" cy="383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9860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Who to contact: Tungsten </a:t>
            </a:r>
            <a:endParaRPr lang="en-GB"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26903"/>
            <a:ext cx="6229375" cy="290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31840" y="1196752"/>
            <a:ext cx="2193091"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For Tungsten Portal issues a ticket can be raised with Tungsten Support Team using the highlighted link</a:t>
            </a:r>
            <a:endParaRPr lang="en-GB" dirty="0"/>
          </a:p>
        </p:txBody>
      </p:sp>
      <p:cxnSp>
        <p:nvCxnSpPr>
          <p:cNvPr id="10" name="Straight Arrow Connector 9"/>
          <p:cNvCxnSpPr>
            <a:stCxn id="8" idx="2"/>
          </p:cNvCxnSpPr>
          <p:nvPr/>
        </p:nvCxnSpPr>
        <p:spPr>
          <a:xfrm>
            <a:off x="4228386" y="2674080"/>
            <a:ext cx="1096545" cy="2296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133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Who </a:t>
            </a:r>
            <a:r>
              <a:rPr lang="en-GB" sz="2400" dirty="0"/>
              <a:t>to </a:t>
            </a:r>
            <a:r>
              <a:rPr lang="en-GB" sz="2400" dirty="0" smtClean="0"/>
              <a:t>contact: Caterpillar</a:t>
            </a:r>
            <a:endParaRPr lang="en-GB" sz="2400" dirty="0"/>
          </a:p>
        </p:txBody>
      </p:sp>
      <p:sp>
        <p:nvSpPr>
          <p:cNvPr id="3" name="TextBox 2"/>
          <p:cNvSpPr txBox="1"/>
          <p:nvPr/>
        </p:nvSpPr>
        <p:spPr>
          <a:xfrm>
            <a:off x="1907704" y="1482540"/>
            <a:ext cx="2392690" cy="20313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If you have a query about rejection reasons or any general enquiry regarding the process please send an email to Caterpillar E-invoicing team</a:t>
            </a:r>
            <a:endParaRPr lang="en-GB" dirty="0"/>
          </a:p>
        </p:txBody>
      </p:sp>
      <p:sp>
        <p:nvSpPr>
          <p:cNvPr id="2" name="Rectangle 1"/>
          <p:cNvSpPr/>
          <p:nvPr/>
        </p:nvSpPr>
        <p:spPr>
          <a:xfrm>
            <a:off x="4716016" y="1485549"/>
            <a:ext cx="2634668" cy="923330"/>
          </a:xfrm>
          <a:prstGeom prst="rect">
            <a:avLst/>
          </a:prstGeom>
        </p:spPr>
        <p:txBody>
          <a:bodyPr wrap="square">
            <a:spAutoFit/>
          </a:bodyPr>
          <a:lstStyle/>
          <a:p>
            <a:r>
              <a:rPr lang="en-GB" b="1" dirty="0" smtClean="0"/>
              <a:t>Caterpillar </a:t>
            </a:r>
            <a:r>
              <a:rPr lang="en-GB" b="1" dirty="0"/>
              <a:t>EAME </a:t>
            </a:r>
          </a:p>
          <a:p>
            <a:r>
              <a:rPr lang="en-GB" b="1" dirty="0"/>
              <a:t>e-Invoicing Support</a:t>
            </a:r>
          </a:p>
          <a:p>
            <a:r>
              <a:rPr lang="en-GB" u="sng" dirty="0">
                <a:hlinkClick r:id="rId2"/>
              </a:rPr>
              <a:t>e-invoicing@cat.com</a:t>
            </a:r>
            <a:endParaRPr lang="en-GB" dirty="0"/>
          </a:p>
        </p:txBody>
      </p:sp>
    </p:spTree>
    <p:extLst>
      <p:ext uri="{BB962C8B-B14F-4D97-AF65-F5344CB8AC3E}">
        <p14:creationId xmlns:p14="http://schemas.microsoft.com/office/powerpoint/2010/main" val="89577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Check your company details</a:t>
            </a: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65" y="1778571"/>
            <a:ext cx="8025307" cy="402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2606" y="921494"/>
            <a:ext cx="350333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Ensure  your company name, address and VAT number is correct </a:t>
            </a:r>
            <a:endParaRPr lang="en-GB" dirty="0"/>
          </a:p>
        </p:txBody>
      </p:sp>
      <p:cxnSp>
        <p:nvCxnSpPr>
          <p:cNvPr id="5" name="Straight Arrow Connector 4"/>
          <p:cNvCxnSpPr/>
          <p:nvPr/>
        </p:nvCxnSpPr>
        <p:spPr>
          <a:xfrm>
            <a:off x="1979712" y="1567825"/>
            <a:ext cx="1512168" cy="2005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35796" y="1567825"/>
            <a:ext cx="2306970" cy="3013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8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Change the ‘ship from’ address for the invoice</a:t>
            </a:r>
            <a:endParaRPr lang="en-GB" sz="2400" dirty="0"/>
          </a:p>
        </p:txBody>
      </p:sp>
      <p:sp>
        <p:nvSpPr>
          <p:cNvPr id="8" name="TextBox 7"/>
          <p:cNvSpPr txBox="1"/>
          <p:nvPr/>
        </p:nvSpPr>
        <p:spPr>
          <a:xfrm>
            <a:off x="967863" y="1383159"/>
            <a:ext cx="235120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box beside ‘Click here if ship from details are different..’</a:t>
            </a:r>
            <a:endParaRPr lang="en-GB" dirty="0"/>
          </a:p>
        </p:txBody>
      </p:sp>
      <p:sp>
        <p:nvSpPr>
          <p:cNvPr id="9" name="TextBox 8"/>
          <p:cNvSpPr txBox="1"/>
          <p:nvPr/>
        </p:nvSpPr>
        <p:spPr>
          <a:xfrm>
            <a:off x="971600" y="3549647"/>
            <a:ext cx="235120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A new section to enter the ‘ship from’ address is revealed. </a:t>
            </a:r>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921495"/>
            <a:ext cx="4608512" cy="517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8" idx="3"/>
          </p:cNvCxnSpPr>
          <p:nvPr/>
        </p:nvCxnSpPr>
        <p:spPr>
          <a:xfrm>
            <a:off x="3319065" y="1844824"/>
            <a:ext cx="1756991"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3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smtClean="0"/>
              <a:t>Save ‘</a:t>
            </a:r>
            <a:r>
              <a:rPr lang="en-GB" sz="2400" dirty="0"/>
              <a:t>ship from’ </a:t>
            </a:r>
            <a:r>
              <a:rPr lang="en-GB" sz="2400" dirty="0" smtClean="0"/>
              <a:t>addresses for future invoices</a:t>
            </a:r>
            <a:endParaRPr lang="en-GB"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1052736"/>
            <a:ext cx="4032447" cy="299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1632425"/>
            <a:ext cx="235120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icon to the right hand side of the ‘Company name’ box</a:t>
            </a:r>
            <a:endParaRPr lang="en-GB"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376936"/>
            <a:ext cx="4896543" cy="177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4663575"/>
            <a:ext cx="2351202"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A ‘Ship from addresses’ window will appear. Click on  the Add button</a:t>
            </a:r>
            <a:endParaRPr lang="en-GB" dirty="0"/>
          </a:p>
        </p:txBody>
      </p:sp>
      <p:cxnSp>
        <p:nvCxnSpPr>
          <p:cNvPr id="8" name="Straight Arrow Connector 7"/>
          <p:cNvCxnSpPr>
            <a:stCxn id="5" idx="3"/>
          </p:cNvCxnSpPr>
          <p:nvPr/>
        </p:nvCxnSpPr>
        <p:spPr>
          <a:xfrm>
            <a:off x="3178786" y="2094090"/>
            <a:ext cx="1969278" cy="1118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a:off x="3106778" y="5263740"/>
            <a:ext cx="385102" cy="443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32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a:bodyPr>
          <a:lstStyle/>
          <a:p>
            <a:r>
              <a:rPr lang="en-GB" sz="2400" dirty="0"/>
              <a:t>Save ‘ship from’ addresses for future invoices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48551"/>
            <a:ext cx="3422184" cy="438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211960" y="1148785"/>
            <a:ext cx="396044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Enter the required information into each box and click on the Save button. This address is now saved for future invoices.</a:t>
            </a:r>
            <a:endParaRPr lang="en-GB"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570" y="3660006"/>
            <a:ext cx="4075086" cy="225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52120" y="2460491"/>
            <a:ext cx="280255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en-GB" dirty="0" smtClean="0"/>
              <a:t>Click on the blue icon under ‘select’ to choose from the list of saved addresses</a:t>
            </a:r>
            <a:endParaRPr lang="en-GB" dirty="0"/>
          </a:p>
        </p:txBody>
      </p:sp>
      <p:cxnSp>
        <p:nvCxnSpPr>
          <p:cNvPr id="7" name="Straight Arrow Connector 6"/>
          <p:cNvCxnSpPr>
            <a:stCxn id="9" idx="1"/>
          </p:cNvCxnSpPr>
          <p:nvPr/>
        </p:nvCxnSpPr>
        <p:spPr>
          <a:xfrm flipH="1">
            <a:off x="899592" y="1610450"/>
            <a:ext cx="3312368" cy="35467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 idx="1"/>
          </p:cNvCxnSpPr>
          <p:nvPr/>
        </p:nvCxnSpPr>
        <p:spPr>
          <a:xfrm flipH="1">
            <a:off x="4707879" y="2922156"/>
            <a:ext cx="944241" cy="1554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432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E_Invoice 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8291</TotalTime>
  <Words>1978</Words>
  <Application>Microsoft Office PowerPoint</Application>
  <PresentationFormat>On-screen Show (4:3)</PresentationFormat>
  <Paragraphs>144</Paragraphs>
  <Slides>51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E_Invoice Simple</vt:lpstr>
      <vt:lpstr>Adobe Acrobat Document</vt:lpstr>
      <vt:lpstr>Worksheet</vt:lpstr>
      <vt:lpstr>PowerPoint Presentation</vt:lpstr>
      <vt:lpstr>Submitting an invoice with the Tungsten Portal</vt:lpstr>
      <vt:lpstr>Select the Caterpillar company </vt:lpstr>
      <vt:lpstr>Select the Caterpillar company </vt:lpstr>
      <vt:lpstr>Enter your invoice number</vt:lpstr>
      <vt:lpstr>Check your company details</vt:lpstr>
      <vt:lpstr>Change the ‘ship from’ address for the invoice</vt:lpstr>
      <vt:lpstr>Save ‘ship from’ addresses for future invoices</vt:lpstr>
      <vt:lpstr>Save ‘ship from’ addresses for future invoices</vt:lpstr>
      <vt:lpstr>Change the ‘ship to’ address for the invoice (required)</vt:lpstr>
      <vt:lpstr>Change the ‘ship to’ address for the invoice (required)</vt:lpstr>
      <vt:lpstr>Save ‘ship to’ addresses for future invoices</vt:lpstr>
      <vt:lpstr>PowerPoint Presentation</vt:lpstr>
      <vt:lpstr>Enter a delivery note for the whole invoice</vt:lpstr>
      <vt:lpstr>PowerPoint Presentation</vt:lpstr>
      <vt:lpstr>Provide a payment due date and a delivery date</vt:lpstr>
      <vt:lpstr>PowerPoint Presentation</vt:lpstr>
      <vt:lpstr>Enter line items – Choose the type of line</vt:lpstr>
      <vt:lpstr>Enter line items – Caterpillar part number and description</vt:lpstr>
      <vt:lpstr>Enter line items – Unit of measurement</vt:lpstr>
      <vt:lpstr>Enter line items – Unit of measurement</vt:lpstr>
      <vt:lpstr>Enter line items – Quantity and Unit Price</vt:lpstr>
      <vt:lpstr>Enter line items – VAT rate</vt:lpstr>
      <vt:lpstr>Enter line items – VAT rate of zero</vt:lpstr>
      <vt:lpstr>Enter line items – VAT rate of zero</vt:lpstr>
      <vt:lpstr>Enter line items – PO number and PO item number</vt:lpstr>
      <vt:lpstr>Enter line items – PO number and PO item number</vt:lpstr>
      <vt:lpstr>Enter line items – Delivery note number</vt:lpstr>
      <vt:lpstr>Enter line items – save the line</vt:lpstr>
      <vt:lpstr>Enter line items – Edit or delete the line</vt:lpstr>
      <vt:lpstr>Enter line items – Add a new line</vt:lpstr>
      <vt:lpstr>Enter line items – Special charges</vt:lpstr>
      <vt:lpstr>Enter line items – Special charges: description</vt:lpstr>
      <vt:lpstr>Enter line items – Special charges: unit of measure</vt:lpstr>
      <vt:lpstr>Enter line items – Special charges: qty and unit price</vt:lpstr>
      <vt:lpstr>Enter line items – Special charges: VAT rate</vt:lpstr>
      <vt:lpstr>Enter line items – Special charges: PO number and PO item number</vt:lpstr>
      <vt:lpstr>Enter line items – Special charges: save the line</vt:lpstr>
      <vt:lpstr>Additional information– VAT exchange rate</vt:lpstr>
      <vt:lpstr>Additional information– attachments</vt:lpstr>
      <vt:lpstr>Submit the invoice</vt:lpstr>
      <vt:lpstr>Additional information– Save invoice as template</vt:lpstr>
      <vt:lpstr>Additional information– Using a saved invoice template</vt:lpstr>
      <vt:lpstr>Additional information– attachments</vt:lpstr>
      <vt:lpstr>Additional information– Company details</vt:lpstr>
      <vt:lpstr>Submitted invoice status - Delivered</vt:lpstr>
      <vt:lpstr>Submitted invoice status - Failed</vt:lpstr>
      <vt:lpstr>Submitted invoice status - Rejected</vt:lpstr>
      <vt:lpstr>Additional information– reference files</vt:lpstr>
      <vt:lpstr>Who to contact: Tungsten </vt:lpstr>
      <vt:lpstr>Who to contact: Caterpillar</vt:lpstr>
    </vt:vector>
  </TitlesOfParts>
  <Company>Caterpillar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 McDonald</dc:creator>
  <cp:lastModifiedBy>Chris Knowles</cp:lastModifiedBy>
  <cp:revision>73</cp:revision>
  <dcterms:created xsi:type="dcterms:W3CDTF">2015-03-26T14:23:56Z</dcterms:created>
  <dcterms:modified xsi:type="dcterms:W3CDTF">2015-04-24T13:09:02Z</dcterms:modified>
</cp:coreProperties>
</file>